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1"/>
  </p:notesMasterIdLst>
  <p:sldIdLst>
    <p:sldId id="256" r:id="rId5"/>
    <p:sldId id="272" r:id="rId6"/>
    <p:sldId id="273" r:id="rId7"/>
    <p:sldId id="274" r:id="rId8"/>
    <p:sldId id="275" r:id="rId9"/>
    <p:sldId id="276" r:id="rId10"/>
  </p:sldIdLst>
  <p:sldSz cx="9144000" cy="6858000" type="screen4x3"/>
  <p:notesSz cx="6808788" cy="9940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660"/>
  </p:normalViewPr>
  <p:slideViewPr>
    <p:cSldViewPr>
      <p:cViewPr varScale="1">
        <p:scale>
          <a:sx n="103" d="100"/>
          <a:sy n="103" d="100"/>
        </p:scale>
        <p:origin x="-2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134341133813414"/>
          <c:y val="0.1279953248031496"/>
          <c:w val="0.84574580097160923"/>
          <c:h val="0.8354264271653543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3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4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5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6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</c:spPr>
          </c:dPt>
          <c:cat>
            <c:strRef>
              <c:f>Sheet1!$A$2:$A$9</c:f>
              <c:strCache>
                <c:ptCount val="8"/>
                <c:pt idx="0">
                  <c:v>2012/13 Deficit</c:v>
                </c:pt>
                <c:pt idx="1">
                  <c:v>Legal
Fees</c:v>
                </c:pt>
                <c:pt idx="2">
                  <c:v>Write-               downs</c:v>
                </c:pt>
                <c:pt idx="3">
                  <c:v>The                                        Sword</c:v>
                </c:pt>
                <c:pt idx="4">
                  <c:v>Olympic
costs</c:v>
                </c:pt>
                <c:pt idx="5">
                  <c:v>Events</c:v>
                </c:pt>
                <c:pt idx="6">
                  <c:v>Funding Increase</c:v>
                </c:pt>
                <c:pt idx="7">
                  <c:v>2013/14 Surplus</c:v>
                </c:pt>
              </c:strCache>
            </c:strRef>
          </c:cat>
          <c:val>
            <c:numRef>
              <c:f>Sheet1!$B$2:$B$9</c:f>
              <c:numCache>
                <c:formatCode>#,##0</c:formatCode>
                <c:ptCount val="8"/>
                <c:pt idx="1">
                  <c:v>-178000</c:v>
                </c:pt>
                <c:pt idx="2">
                  <c:v>-140000</c:v>
                </c:pt>
                <c:pt idx="3">
                  <c:v>-126000</c:v>
                </c:pt>
                <c:pt idx="4">
                  <c:v>-105000</c:v>
                </c:pt>
                <c:pt idx="5">
                  <c:v>-38000</c:v>
                </c:pt>
                <c:pt idx="6">
                  <c:v>-40000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</c:spPr>
          </c:dPt>
          <c:dPt>
            <c:idx val="3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</c:spPr>
          </c:dPt>
          <c:dPt>
            <c:idx val="4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</c:spPr>
          </c:dPt>
          <c:dPt>
            <c:idx val="5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</c:spPr>
          </c:dPt>
          <c:dPt>
            <c:idx val="6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7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cat>
            <c:strRef>
              <c:f>Sheet1!$A$2:$A$9</c:f>
              <c:strCache>
                <c:ptCount val="8"/>
                <c:pt idx="0">
                  <c:v>2012/13 Deficit</c:v>
                </c:pt>
                <c:pt idx="1">
                  <c:v>Legal
Fees</c:v>
                </c:pt>
                <c:pt idx="2">
                  <c:v>Write-               downs</c:v>
                </c:pt>
                <c:pt idx="3">
                  <c:v>The                                        Sword</c:v>
                </c:pt>
                <c:pt idx="4">
                  <c:v>Olympic
costs</c:v>
                </c:pt>
                <c:pt idx="5">
                  <c:v>Events</c:v>
                </c:pt>
                <c:pt idx="6">
                  <c:v>Funding Increase</c:v>
                </c:pt>
                <c:pt idx="7">
                  <c:v>2013/14 Surplus</c:v>
                </c:pt>
              </c:strCache>
            </c:strRef>
          </c:cat>
          <c:val>
            <c:numRef>
              <c:f>Sheet1!$C$2:$C$9</c:f>
              <c:numCache>
                <c:formatCode>#,##0</c:formatCode>
                <c:ptCount val="8"/>
                <c:pt idx="0">
                  <c:v>-216000</c:v>
                </c:pt>
                <c:pt idx="1">
                  <c:v>-38000</c:v>
                </c:pt>
                <c:pt idx="2">
                  <c:v>-38000</c:v>
                </c:pt>
                <c:pt idx="3">
                  <c:v>-14000</c:v>
                </c:pt>
                <c:pt idx="4">
                  <c:v>-21000</c:v>
                </c:pt>
                <c:pt idx="5">
                  <c:v>-67000</c:v>
                </c:pt>
                <c:pt idx="6">
                  <c:v>2000</c:v>
                </c:pt>
                <c:pt idx="7">
                  <c:v>2132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3398016"/>
        <c:axId val="83403904"/>
      </c:barChart>
      <c:catAx>
        <c:axId val="83398016"/>
        <c:scaling>
          <c:orientation val="minMax"/>
        </c:scaling>
        <c:delete val="0"/>
        <c:axPos val="b"/>
        <c:majorTickMark val="out"/>
        <c:minorTickMark val="none"/>
        <c:tickLblPos val="high"/>
        <c:txPr>
          <a:bodyPr/>
          <a:lstStyle/>
          <a:p>
            <a:pPr>
              <a:defRPr sz="1600"/>
            </a:pPr>
            <a:endParaRPr lang="en-US"/>
          </a:p>
        </c:txPr>
        <c:crossAx val="83403904"/>
        <c:crosses val="autoZero"/>
        <c:auto val="1"/>
        <c:lblAlgn val="ctr"/>
        <c:lblOffset val="100"/>
        <c:noMultiLvlLbl val="0"/>
      </c:catAx>
      <c:valAx>
        <c:axId val="83403904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600"/>
            </a:pPr>
            <a:endParaRPr lang="en-US"/>
          </a:p>
        </c:txPr>
        <c:crossAx val="833980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737" y="0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BD360F-5BD2-43F3-8E12-44613390DB04}" type="datetimeFigureOut">
              <a:rPr lang="en-GB" smtClean="0"/>
              <a:t>10/10/2014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7288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879" y="4721940"/>
            <a:ext cx="5447030" cy="44734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2154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737" y="9442154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ED97B8-32A6-4EF9-BAF6-9297EC9596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74849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ED97B8-32A6-4EF9-BAF6-9297EC9596B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75354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91EAF-BE3C-4EE8-82D7-DBDFD06C65E8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98992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CF6B9-05DC-456C-A368-72661930DA69}" type="datetime1">
              <a:rPr lang="en-GB" smtClean="0"/>
              <a:t>10/10/2014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3127D-AB65-4F22-B890-034F82B6FD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52000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3127D-AB65-4F22-B890-034F82B6FD99}" type="slidenum">
              <a:rPr lang="en-GB" smtClean="0"/>
              <a:t>‹#›</a:t>
            </a:fld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fld id="{C71CC87C-5F22-4FFF-8F4A-408545B6AF48}" type="datetime1">
              <a:rPr lang="en-GB" smtClean="0"/>
              <a:t>10/10/2014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43788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35D8E-5855-4FD4-98DA-BADEFA8F6B25}" type="datetime1">
              <a:rPr lang="en-GB" smtClean="0"/>
              <a:t>10/10/2014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3127D-AB65-4F22-B890-034F82B6FD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20232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ACBCF-26DA-4145-AAF0-A6ABFBAC6E00}" type="datetime1">
              <a:rPr lang="en-GB" smtClean="0"/>
              <a:t>10/10/2014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3127D-AB65-4F22-B890-034F82B6FD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88047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031E0-EEF8-41E7-821A-8A09BD9CB468}" type="datetime1">
              <a:rPr lang="en-GB" smtClean="0"/>
              <a:t>10/10/2014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3127D-AB65-4F22-B890-034F82B6FD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9708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0FA0D-1570-44A7-B5FC-4966635A4856}" type="datetime1">
              <a:rPr lang="en-GB" smtClean="0"/>
              <a:t>10/10/2014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3127D-AB65-4F22-B890-034F82B6FD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5620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06B24-6710-4906-81E7-837E27E8A3E6}" type="datetime1">
              <a:rPr lang="en-GB" smtClean="0"/>
              <a:t>10/10/2014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3127D-AB65-4F22-B890-034F82B6FD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119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89252-1391-4E40-9A4B-239E18C671AB}" type="datetime1">
              <a:rPr lang="en-GB" smtClean="0"/>
              <a:t>10/10/2014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3127D-AB65-4F22-B890-034F82B6FD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607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D8342-AA78-4D0D-BDED-DB89CBB63A80}" type="datetime1">
              <a:rPr lang="en-GB" smtClean="0"/>
              <a:t>10/10/2014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3127D-AB65-4F22-B890-034F82B6FD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0928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7A9E6-9FAF-4358-B583-5737CE975300}" type="datetime1">
              <a:rPr lang="en-GB" smtClean="0"/>
              <a:t>10/10/2014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3127D-AB65-4F22-B890-034F82B6FD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8557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CF047-836C-487D-B9B9-08F9ED3F3552}" type="datetime1">
              <a:rPr lang="en-GB" smtClean="0"/>
              <a:t>10/10/2014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3127D-AB65-4F22-B890-034F82B6FD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8761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/>
                </a:solidFill>
              </a:defRPr>
            </a:lvl1pPr>
          </a:lstStyle>
          <a:p>
            <a:fld id="{AA9069DF-145B-4EF9-90B9-CCA21996BC56}" type="datetime1">
              <a:rPr lang="en-GB" smtClean="0"/>
              <a:t>10/10/2014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33127D-AB65-4F22-B890-034F82B6FD99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3"/>
          <p:cNvPicPr/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476482" y="0"/>
            <a:ext cx="1667518" cy="772927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9" name="Picture 8"/>
          <p:cNvPicPr/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94" y="62864"/>
            <a:ext cx="845855" cy="845855"/>
          </a:xfrm>
          <a:prstGeom prst="rect">
            <a:avLst/>
          </a:prstGeom>
        </p:spPr>
      </p:pic>
      <p:pic>
        <p:nvPicPr>
          <p:cNvPr id="10" name="Picture 9"/>
          <p:cNvPicPr/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293560"/>
            <a:ext cx="1066800" cy="45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056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British Fencing AGM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Financial Presentation</a:t>
            </a:r>
          </a:p>
          <a:p>
            <a:r>
              <a:rPr lang="en-GB" dirty="0" smtClean="0"/>
              <a:t>11</a:t>
            </a:r>
            <a:r>
              <a:rPr lang="en-GB" baseline="30000" dirty="0" smtClean="0"/>
              <a:t>th</a:t>
            </a:r>
            <a:r>
              <a:rPr lang="en-GB" dirty="0" smtClean="0"/>
              <a:t> October 2014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05815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57200" y="817240"/>
            <a:ext cx="7931224" cy="811560"/>
          </a:xfrm>
        </p:spPr>
        <p:txBody>
          <a:bodyPr anchor="t">
            <a:normAutofit/>
          </a:bodyPr>
          <a:lstStyle/>
          <a:p>
            <a:pPr marL="45720" indent="0" algn="ctr">
              <a:buNone/>
            </a:pPr>
            <a:r>
              <a:rPr lang="en-GB" sz="3000" dirty="0" smtClean="0">
                <a:latin typeface="+mj-lt"/>
                <a:cs typeface="Arial" panose="020B0604020202020204" pitchFamily="34" charset="0"/>
              </a:rPr>
              <a:t>Income</a:t>
            </a:r>
            <a:r>
              <a:rPr lang="en-GB" sz="3000" dirty="0">
                <a:latin typeface="+mj-lt"/>
                <a:ea typeface="+mj-ea"/>
                <a:cs typeface="+mj-cs"/>
              </a:rPr>
              <a:t> Statement 2013-14 </a:t>
            </a:r>
            <a:r>
              <a:rPr lang="en-GB" sz="3000" dirty="0" smtClean="0">
                <a:latin typeface="+mj-lt"/>
                <a:cs typeface="Arial" panose="020B0604020202020204" pitchFamily="34" charset="0"/>
              </a:rPr>
              <a:t>(£)</a:t>
            </a:r>
          </a:p>
          <a:p>
            <a:pPr marL="45720" indent="0" algn="ctr">
              <a:buNone/>
            </a:pPr>
            <a:endParaRPr lang="en-GB" sz="30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5580877"/>
              </p:ext>
            </p:extLst>
          </p:nvPr>
        </p:nvGraphicFramePr>
        <p:xfrm>
          <a:off x="323529" y="1484784"/>
          <a:ext cx="8640959" cy="4122263"/>
        </p:xfrm>
        <a:graphic>
          <a:graphicData uri="http://schemas.openxmlformats.org/drawingml/2006/table">
            <a:tbl>
              <a:tblPr firstRow="1">
                <a:tableStyleId>{073A0DAA-6AF3-43AB-8588-CEC1D06C72B9}</a:tableStyleId>
              </a:tblPr>
              <a:tblGrid>
                <a:gridCol w="1368151"/>
                <a:gridCol w="1152128"/>
                <a:gridCol w="1152128"/>
                <a:gridCol w="1008112"/>
                <a:gridCol w="990110"/>
                <a:gridCol w="990110"/>
                <a:gridCol w="990110"/>
                <a:gridCol w="990110"/>
              </a:tblGrid>
              <a:tr h="538435">
                <a:tc>
                  <a:txBody>
                    <a:bodyPr/>
                    <a:lstStyle/>
                    <a:p>
                      <a:pPr algn="l" rtl="0" fontAlgn="ctr"/>
                      <a:endParaRPr lang="en-GB" sz="16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51242" marR="5694" marT="528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Performance &amp; Talent</a:t>
                      </a:r>
                      <a:endParaRPr lang="en-GB" sz="16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5694" marR="5694" marT="528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Development</a:t>
                      </a:r>
                    </a:p>
                    <a:p>
                      <a:pPr algn="ctr" rtl="0" fontAlgn="ctr"/>
                      <a:r>
                        <a:rPr lang="en-GB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&amp; Events</a:t>
                      </a:r>
                      <a:endParaRPr lang="en-GB" sz="16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5694" marR="5694" marT="528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Corporate Services</a:t>
                      </a:r>
                      <a:endParaRPr lang="en-GB" sz="16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5694" marR="5694" marT="528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2013-2014 Total</a:t>
                      </a:r>
                      <a:endParaRPr lang="en-GB" sz="16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5694" marR="5694" marT="528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2013-2014</a:t>
                      </a:r>
                      <a:r>
                        <a:rPr lang="en-GB" sz="16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%</a:t>
                      </a:r>
                      <a:endParaRPr lang="en-GB" sz="16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5694" marR="5694" marT="528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2012-2013</a:t>
                      </a:r>
                      <a:br>
                        <a:rPr lang="en-GB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</a:br>
                      <a:r>
                        <a:rPr lang="en-GB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Total</a:t>
                      </a:r>
                      <a:endParaRPr lang="en-GB" sz="16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5694" marR="5694" marT="528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2012-2013</a:t>
                      </a:r>
                      <a:br>
                        <a:rPr lang="en-GB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</a:br>
                      <a:r>
                        <a:rPr lang="en-GB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%</a:t>
                      </a:r>
                      <a:endParaRPr lang="en-GB" sz="16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5694" marR="5694" marT="5287" marB="0" anchor="ctr"/>
                </a:tc>
              </a:tr>
              <a:tr h="469677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Grant Income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1242" marR="5694" marT="5287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820,104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265,000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98,358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1,183,462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080000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56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ctr" defTabSz="1080000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993,000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ctr" defTabSz="1080000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48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/>
                </a:tc>
              </a:tr>
              <a:tr h="32705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Sponsorship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1242" marR="5694" marT="5287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100,000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55,000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45,000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200,000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080000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ctr" defTabSz="1080000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225,000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ctr" defTabSz="1080000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/>
                </a:tc>
              </a:tr>
              <a:tr h="32705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Membership 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1242" marR="5694" marT="5287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179,036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179,036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080000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ctr" defTabSz="1080000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172,000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ctr" defTabSz="1080000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/>
                </a:tc>
              </a:tr>
              <a:tr h="32705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Other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1242" marR="5694" marT="5287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42,257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396,154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105,220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543,631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080000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26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ctr" defTabSz="1080000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681,000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ctr" defTabSz="1080000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33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/>
                </a:tc>
              </a:tr>
              <a:tr h="32705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Total Revenue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1242" marR="5694" marT="5287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962,361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716,154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427,614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2,106,129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080000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100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080000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2,071,000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080000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100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2705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Expenditure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1242" marR="5694" marT="5287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(962,361)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(715,655)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(425,981)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(2,103,997)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1080000" rtl="0" fontAlgn="ctr"/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1080000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(2,287,000)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1080000" rtl="0" fontAlgn="ctr"/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2705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Operating Surplus/Deficit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1242" marR="5694" marT="5287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499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1,633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2,132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(216,000)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2705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Investment Gain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1242" marR="5694" marT="5287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165,827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/>
                </a:tc>
              </a:tr>
              <a:tr h="32705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Total Surplus/Deficit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1242" marR="5694" marT="5287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167,959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 dirty="0" smtClean="0"/>
              <a:t>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9799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908150347"/>
              </p:ext>
            </p:extLst>
          </p:nvPr>
        </p:nvGraphicFramePr>
        <p:xfrm>
          <a:off x="539552" y="1772816"/>
          <a:ext cx="8280920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 dirty="0" smtClean="0"/>
              <a:t>3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1619672" y="5589240"/>
            <a:ext cx="6527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cs typeface="Arial" panose="020B0604020202020204" pitchFamily="34" charset="0"/>
              </a:rPr>
              <a:t>-216k</a:t>
            </a:r>
            <a:endParaRPr lang="en-GB" sz="1600" dirty="0"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43217" y="5589240"/>
            <a:ext cx="5886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 smtClean="0">
                <a:cs typeface="Arial" panose="020B0604020202020204" pitchFamily="34" charset="0"/>
              </a:rPr>
              <a:t>+38k</a:t>
            </a:r>
            <a:endParaRPr lang="en-GB" sz="1600" dirty="0"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407313" y="5085184"/>
            <a:ext cx="5886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 smtClean="0">
                <a:cs typeface="Arial" panose="020B0604020202020204" pitchFamily="34" charset="0"/>
              </a:rPr>
              <a:t>+38k</a:t>
            </a:r>
            <a:endParaRPr lang="en-GB" sz="1600" dirty="0"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283968" y="4725144"/>
            <a:ext cx="5886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 smtClean="0">
                <a:cs typeface="Arial" panose="020B0604020202020204" pitchFamily="34" charset="0"/>
              </a:rPr>
              <a:t>+14k</a:t>
            </a:r>
            <a:endParaRPr lang="en-GB" sz="1600" dirty="0"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148064" y="4509120"/>
            <a:ext cx="5886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 smtClean="0">
                <a:cs typeface="Arial" panose="020B0604020202020204" pitchFamily="34" charset="0"/>
              </a:rPr>
              <a:t>+21k</a:t>
            </a:r>
            <a:endParaRPr lang="en-GB" sz="1600" dirty="0"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012160" y="4221088"/>
            <a:ext cx="5886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 smtClean="0">
                <a:cs typeface="Arial" panose="020B0604020202020204" pitchFamily="34" charset="0"/>
              </a:rPr>
              <a:t>+67k</a:t>
            </a:r>
            <a:endParaRPr lang="en-GB" sz="1600" dirty="0"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913390" y="3553271"/>
            <a:ext cx="5886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 smtClean="0">
                <a:cs typeface="Arial" panose="020B0604020202020204" pitchFamily="34" charset="0"/>
              </a:rPr>
              <a:t>+40k</a:t>
            </a:r>
            <a:endParaRPr lang="en-GB" sz="1600" dirty="0"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812360" y="2636912"/>
            <a:ext cx="48442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 smtClean="0">
                <a:cs typeface="Arial" panose="020B0604020202020204" pitchFamily="34" charset="0"/>
              </a:rPr>
              <a:t>+2k</a:t>
            </a:r>
            <a:endParaRPr lang="en-GB" sz="1600" dirty="0">
              <a:cs typeface="Arial" panose="020B0604020202020204" pitchFamily="34" charset="0"/>
            </a:endParaRPr>
          </a:p>
        </p:txBody>
      </p:sp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457200" y="629816"/>
            <a:ext cx="8229600" cy="1143000"/>
          </a:xfrm>
        </p:spPr>
        <p:txBody>
          <a:bodyPr>
            <a:normAutofit/>
          </a:bodyPr>
          <a:lstStyle/>
          <a:p>
            <a:r>
              <a:rPr lang="en-GB" sz="3000" dirty="0" smtClean="0"/>
              <a:t>Factors contributing to elimination of deficit 2013-14 (£)</a:t>
            </a:r>
            <a:endParaRPr lang="en-GB" sz="3000" dirty="0"/>
          </a:p>
        </p:txBody>
      </p:sp>
    </p:spTree>
    <p:extLst>
      <p:ext uri="{BB962C8B-B14F-4D97-AF65-F5344CB8AC3E}">
        <p14:creationId xmlns:p14="http://schemas.microsoft.com/office/powerpoint/2010/main" val="2573822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Chart bld="category" animBg="0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57200" y="817240"/>
            <a:ext cx="7931224" cy="811560"/>
          </a:xfrm>
        </p:spPr>
        <p:txBody>
          <a:bodyPr anchor="t"/>
          <a:lstStyle/>
          <a:p>
            <a:pPr marL="45720" indent="0" algn="ctr">
              <a:buNone/>
            </a:pPr>
            <a:r>
              <a:rPr lang="en-GB" sz="3000" dirty="0" smtClean="0">
                <a:latin typeface="+mj-lt"/>
                <a:cs typeface="Arial" panose="020B0604020202020204" pitchFamily="34" charset="0"/>
              </a:rPr>
              <a:t>Events 2013-14 (£)</a:t>
            </a:r>
          </a:p>
          <a:p>
            <a:pPr marL="45720" indent="0">
              <a:buNone/>
            </a:pPr>
            <a:endParaRPr lang="en-GB" sz="1600" dirty="0">
              <a:latin typeface="+mj-lt"/>
            </a:endParaRPr>
          </a:p>
          <a:p>
            <a:pPr marL="45720" indent="0">
              <a:buNone/>
            </a:pPr>
            <a:endParaRPr lang="en-GB" sz="1600" dirty="0" smtClean="0"/>
          </a:p>
          <a:p>
            <a:pPr marL="45720" indent="0">
              <a:buNone/>
            </a:pPr>
            <a:endParaRPr lang="en-GB" sz="16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2304964"/>
              </p:ext>
            </p:extLst>
          </p:nvPr>
        </p:nvGraphicFramePr>
        <p:xfrm>
          <a:off x="611561" y="1628800"/>
          <a:ext cx="7632848" cy="3384376"/>
        </p:xfrm>
        <a:graphic>
          <a:graphicData uri="http://schemas.openxmlformats.org/drawingml/2006/table">
            <a:tbl>
              <a:tblPr firstRow="1">
                <a:tableStyleId>{073A0DAA-6AF3-43AB-8588-CEC1D06C72B9}</a:tableStyleId>
              </a:tblPr>
              <a:tblGrid>
                <a:gridCol w="3456384"/>
                <a:gridCol w="2088232"/>
                <a:gridCol w="2088232"/>
              </a:tblGrid>
              <a:tr h="638639">
                <a:tc>
                  <a:txBody>
                    <a:bodyPr/>
                    <a:lstStyle/>
                    <a:p>
                      <a:pPr algn="l" rtl="0" fontAlgn="ctr"/>
                      <a:endParaRPr lang="en-GB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51242" marR="5694" marT="528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2012/2013</a:t>
                      </a:r>
                    </a:p>
                    <a:p>
                      <a:pPr algn="r" rtl="0" fontAlgn="ctr"/>
                      <a:r>
                        <a:rPr lang="en-GB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Deficit</a:t>
                      </a:r>
                      <a:endParaRPr lang="en-GB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5694" marR="5694" marT="528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2013-2014</a:t>
                      </a:r>
                    </a:p>
                    <a:p>
                      <a:pPr algn="r" rtl="0" fontAlgn="ctr"/>
                      <a:r>
                        <a:rPr lang="en-GB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Deficit</a:t>
                      </a:r>
                      <a:endParaRPr lang="en-GB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5694" marR="5694" marT="5287" marB="0" anchor="ctr"/>
                </a:tc>
              </a:tr>
              <a:tr h="387915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British Youth Championships</a:t>
                      </a:r>
                      <a:endParaRPr lang="en-GB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1242" marR="5694" marT="5287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(6,000)</a:t>
                      </a:r>
                      <a:endParaRPr lang="en-GB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en-GB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19,000</a:t>
                      </a:r>
                      <a:r>
                        <a:rPr lang="en-GB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en-GB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/>
                </a:tc>
              </a:tr>
              <a:tr h="387915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British Junior/Cadet</a:t>
                      </a:r>
                      <a:r>
                        <a:rPr lang="en-GB" sz="18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Champs</a:t>
                      </a:r>
                      <a:endParaRPr lang="en-GB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1242" marR="5694" marT="5287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(12,000)</a:t>
                      </a:r>
                      <a:endParaRPr lang="en-GB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5,000</a:t>
                      </a:r>
                      <a:endParaRPr lang="en-GB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/>
                </a:tc>
              </a:tr>
              <a:tr h="387915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British Senior Championships</a:t>
                      </a:r>
                      <a:endParaRPr lang="en-GB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1242" marR="5694" marT="5287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(21,000)</a:t>
                      </a:r>
                      <a:endParaRPr lang="en-GB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2,000</a:t>
                      </a:r>
                      <a:endParaRPr lang="en-GB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/>
                </a:tc>
              </a:tr>
              <a:tr h="418247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School Teams Championships</a:t>
                      </a:r>
                      <a:endParaRPr lang="en-GB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1242" marR="5694" marT="5287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(1,000)</a:t>
                      </a:r>
                      <a:endParaRPr lang="en-GB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(4,000)</a:t>
                      </a:r>
                      <a:endParaRPr lang="en-GB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/>
                </a:tc>
              </a:tr>
              <a:tr h="387915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Eden and Leon Paul Cups</a:t>
                      </a:r>
                      <a:endParaRPr lang="en-GB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1242" marR="5694" marT="5287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(12,000)</a:t>
                      </a:r>
                      <a:endParaRPr lang="en-GB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(10,000)</a:t>
                      </a:r>
                      <a:endParaRPr lang="en-GB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>
                    <a:solidFill>
                      <a:srgbClr val="E7E7E7"/>
                    </a:solidFill>
                  </a:tcPr>
                </a:tc>
              </a:tr>
              <a:tr h="387915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England Cup</a:t>
                      </a:r>
                      <a:endParaRPr lang="en-GB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1242" marR="5694" marT="5287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(47,000)</a:t>
                      </a:r>
                      <a:endParaRPr lang="en-GB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n-GB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>
                    <a:solidFill>
                      <a:srgbClr val="E7E7E7"/>
                    </a:solidFill>
                  </a:tcPr>
                </a:tc>
              </a:tr>
              <a:tr h="387915">
                <a:tc>
                  <a:txBody>
                    <a:bodyPr/>
                    <a:lstStyle/>
                    <a:p>
                      <a:pPr algn="l" rtl="0" fontAlgn="ctr"/>
                      <a:endParaRPr lang="en-GB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1242" marR="5694" marT="5287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(99,000)</a:t>
                      </a:r>
                      <a:endParaRPr lang="en-GB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(26,000)</a:t>
                      </a:r>
                      <a:endParaRPr lang="en-GB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 dirty="0" smtClean="0"/>
              <a:t>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1296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57200" y="817240"/>
            <a:ext cx="7931224" cy="811560"/>
          </a:xfrm>
        </p:spPr>
        <p:txBody>
          <a:bodyPr anchor="t"/>
          <a:lstStyle/>
          <a:p>
            <a:pPr marL="45720" indent="0" algn="ctr">
              <a:buNone/>
            </a:pPr>
            <a:r>
              <a:rPr lang="en-GB" sz="3000" dirty="0" smtClean="0">
                <a:latin typeface="+mj-lt"/>
                <a:cs typeface="Arial" panose="020B0604020202020204" pitchFamily="34" charset="0"/>
              </a:rPr>
              <a:t>Reserve Position 2013-14</a:t>
            </a:r>
          </a:p>
          <a:p>
            <a:pPr marL="45720" indent="0">
              <a:buNone/>
            </a:pPr>
            <a:endParaRPr lang="en-GB" sz="1600" dirty="0"/>
          </a:p>
          <a:p>
            <a:pPr marL="45720" indent="0">
              <a:buNone/>
            </a:pPr>
            <a:endParaRPr lang="en-GB" sz="1600" dirty="0" smtClean="0"/>
          </a:p>
          <a:p>
            <a:pPr marL="45720" indent="0">
              <a:buNone/>
            </a:pPr>
            <a:endParaRPr lang="en-GB" sz="16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7065197"/>
              </p:ext>
            </p:extLst>
          </p:nvPr>
        </p:nvGraphicFramePr>
        <p:xfrm>
          <a:off x="539552" y="1700808"/>
          <a:ext cx="7416824" cy="1884264"/>
        </p:xfrm>
        <a:graphic>
          <a:graphicData uri="http://schemas.openxmlformats.org/drawingml/2006/table">
            <a:tbl>
              <a:tblPr firstRow="1">
                <a:tableStyleId>{073A0DAA-6AF3-43AB-8588-CEC1D06C72B9}</a:tableStyleId>
              </a:tblPr>
              <a:tblGrid>
                <a:gridCol w="4320480"/>
                <a:gridCol w="3096344"/>
              </a:tblGrid>
              <a:tr h="576064">
                <a:tc>
                  <a:txBody>
                    <a:bodyPr/>
                    <a:lstStyle/>
                    <a:p>
                      <a:pPr algn="l" rtl="0" fontAlgn="ctr"/>
                      <a:endParaRPr lang="en-GB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51242" marR="5694" marT="528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£</a:t>
                      </a:r>
                      <a:endParaRPr lang="en-GB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5694" marR="5694" marT="5287" marB="0" anchor="ctr"/>
                </a:tc>
              </a:tr>
              <a:tr h="32705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C/</a:t>
                      </a:r>
                      <a:r>
                        <a:rPr lang="en-GB" sz="18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Fwd</a:t>
                      </a:r>
                      <a:r>
                        <a:rPr lang="en-GB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2012-13 Accounts</a:t>
                      </a:r>
                      <a:endParaRPr lang="en-GB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1242" marR="5694" marT="5287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292,648</a:t>
                      </a:r>
                      <a:endParaRPr lang="en-GB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2705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Operating</a:t>
                      </a:r>
                      <a:r>
                        <a:rPr lang="en-GB" sz="18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surplus</a:t>
                      </a:r>
                      <a:endParaRPr lang="en-GB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1242" marR="5694" marT="5287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   2,132	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/>
                </a:tc>
              </a:tr>
              <a:tr h="32705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Investment</a:t>
                      </a:r>
                      <a:r>
                        <a:rPr lang="en-GB" sz="18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gain </a:t>
                      </a:r>
                      <a:endParaRPr lang="en-GB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1242" marR="5694" marT="5287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165,827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/>
                </a:tc>
              </a:tr>
              <a:tr h="32705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C/</a:t>
                      </a:r>
                      <a:r>
                        <a:rPr lang="en-GB" sz="18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Fwd</a:t>
                      </a:r>
                      <a:r>
                        <a:rPr lang="en-GB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2013-14 Accounts</a:t>
                      </a:r>
                      <a:endParaRPr lang="en-GB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1242" marR="5694" marT="5287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460,607</a:t>
                      </a:r>
                      <a:endParaRPr lang="en-GB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67544" y="4797152"/>
            <a:ext cx="4032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en-GB" dirty="0"/>
              <a:t> </a:t>
            </a:r>
            <a:r>
              <a:rPr lang="en-GB" sz="2000" dirty="0"/>
              <a:t>Undervalued Assets:</a:t>
            </a:r>
          </a:p>
          <a:p>
            <a:pPr fontAlgn="ctr"/>
            <a:r>
              <a:rPr lang="en-GB" sz="2000" dirty="0"/>
              <a:t>    </a:t>
            </a:r>
            <a:r>
              <a:rPr lang="en-GB" sz="2000" dirty="0" smtClean="0"/>
              <a:t>- </a:t>
            </a:r>
            <a:r>
              <a:rPr lang="en-GB" sz="2000" dirty="0"/>
              <a:t>Chiswick </a:t>
            </a:r>
            <a:r>
              <a:rPr lang="en-GB" sz="2000" dirty="0" smtClean="0"/>
              <a:t>Property</a:t>
            </a:r>
            <a:endParaRPr lang="en-GB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4171264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57200" y="817240"/>
            <a:ext cx="7931224" cy="811560"/>
          </a:xfrm>
        </p:spPr>
        <p:txBody>
          <a:bodyPr anchor="t">
            <a:normAutofit/>
          </a:bodyPr>
          <a:lstStyle/>
          <a:p>
            <a:pPr marL="45720" indent="0" algn="ctr">
              <a:buNone/>
            </a:pPr>
            <a:r>
              <a:rPr lang="en-GB" sz="3000" dirty="0" smtClean="0">
                <a:latin typeface="+mj-lt"/>
                <a:cs typeface="Arial" panose="020B0604020202020204" pitchFamily="34" charset="0"/>
              </a:rPr>
              <a:t>Budget 2014-15 (£)</a:t>
            </a:r>
          </a:p>
          <a:p>
            <a:pPr marL="45720" indent="0" algn="ctr">
              <a:buNone/>
            </a:pPr>
            <a:endParaRPr lang="en-GB" sz="3000" dirty="0">
              <a:latin typeface="+mj-lt"/>
            </a:endParaRPr>
          </a:p>
          <a:p>
            <a:pPr marL="45720" indent="0" algn="ctr">
              <a:buNone/>
            </a:pPr>
            <a:endParaRPr lang="en-GB" sz="3000" dirty="0" smtClean="0">
              <a:latin typeface="+mj-lt"/>
            </a:endParaRPr>
          </a:p>
          <a:p>
            <a:pPr marL="45720" indent="0" algn="ctr">
              <a:buNone/>
            </a:pPr>
            <a:endParaRPr lang="en-GB" sz="3000" dirty="0">
              <a:latin typeface="+mj-lt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6127955"/>
              </p:ext>
            </p:extLst>
          </p:nvPr>
        </p:nvGraphicFramePr>
        <p:xfrm>
          <a:off x="539552" y="1875458"/>
          <a:ext cx="7704855" cy="2827785"/>
        </p:xfrm>
        <a:graphic>
          <a:graphicData uri="http://schemas.openxmlformats.org/drawingml/2006/table">
            <a:tbl>
              <a:tblPr firstRow="1">
                <a:tableStyleId>{073A0DAA-6AF3-43AB-8588-CEC1D06C72B9}</a:tableStyleId>
              </a:tblPr>
              <a:tblGrid>
                <a:gridCol w="1540971"/>
                <a:gridCol w="1411357"/>
                <a:gridCol w="1440160"/>
                <a:gridCol w="1224136"/>
                <a:gridCol w="1224136"/>
                <a:gridCol w="864095"/>
              </a:tblGrid>
              <a:tr h="538435">
                <a:tc>
                  <a:txBody>
                    <a:bodyPr/>
                    <a:lstStyle/>
                    <a:p>
                      <a:pPr algn="l" rtl="0" fontAlgn="ctr"/>
                      <a:endParaRPr lang="en-GB" sz="16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51242" marR="5694" marT="528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Performance</a:t>
                      </a:r>
                      <a:endParaRPr lang="en-GB" sz="16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5694" marR="5694" marT="528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Development</a:t>
                      </a:r>
                      <a:endParaRPr lang="en-GB" sz="16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5694" marR="5694" marT="528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Corporate Services</a:t>
                      </a:r>
                      <a:endParaRPr lang="en-GB" sz="16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5694" marR="5694" marT="528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Total</a:t>
                      </a:r>
                      <a:endParaRPr lang="en-GB" sz="16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5694" marR="5694" marT="528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%</a:t>
                      </a:r>
                      <a:endParaRPr lang="en-GB" sz="16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5694" marR="5694" marT="5287" marB="0" anchor="ctr"/>
                </a:tc>
              </a:tr>
              <a:tr h="32705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Grant Income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1242" marR="5694" marT="5287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884,000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265,000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129,000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1,278,000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ctr" defTabSz="1080000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63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/>
                </a:tc>
              </a:tr>
              <a:tr h="32705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Sponsorship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1242" marR="5694" marT="5287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100,000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42,500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57,500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200,000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ctr" defTabSz="1080000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/>
                </a:tc>
              </a:tr>
              <a:tr h="32705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Membership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1242" marR="5694" marT="5287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181,000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181,000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ctr" defTabSz="1080000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/>
                </a:tc>
              </a:tr>
              <a:tr h="32705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Other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1242" marR="5694" marT="5287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301,000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82,000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383,000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ctr" defTabSz="1080000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18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/>
                </a:tc>
              </a:tr>
              <a:tr h="32705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Total Revenue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1242" marR="5694" marT="5287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984,000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608,500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449,000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2,042,000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080000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100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2705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Expenditure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1242" marR="5694" marT="5287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(984,000)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(631,000)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(462,000)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(2,077,000)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1080000" rtl="0" fontAlgn="ctr"/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2705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Surplus/Deficit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1242" marR="5694" marT="5287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(22,500)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(12,500)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(35,000)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8" marR="10258" marT="9525" marB="0" anchor="ctr"/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 dirty="0" smtClean="0"/>
              <a:t>6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57200" y="5085184"/>
            <a:ext cx="8229600" cy="4525963"/>
          </a:xfrm>
        </p:spPr>
        <p:txBody>
          <a:bodyPr>
            <a:normAutofit/>
          </a:bodyPr>
          <a:lstStyle/>
          <a:p>
            <a:r>
              <a:rPr lang="en-GB" sz="2000" dirty="0" smtClean="0"/>
              <a:t>Target to sustain break-even going forward</a:t>
            </a:r>
          </a:p>
        </p:txBody>
      </p:sp>
    </p:spTree>
    <p:extLst>
      <p:ext uri="{BB962C8B-B14F-4D97-AF65-F5344CB8AC3E}">
        <p14:creationId xmlns:p14="http://schemas.microsoft.com/office/powerpoint/2010/main" val="2190622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Trebuchet MS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006DF9DB123B64BBB664C1C1B7F42E6" ma:contentTypeVersion="1" ma:contentTypeDescription="Create a new document." ma:contentTypeScope="" ma:versionID="cf6d1ea61f0a0b9302a074ca295233cc">
  <xsd:schema xmlns:xsd="http://www.w3.org/2001/XMLSchema" xmlns:xs="http://www.w3.org/2001/XMLSchema" xmlns:p="http://schemas.microsoft.com/office/2006/metadata/properties" xmlns:ns3="286714a7-9e1b-4655-a8b7-c39b46824cfe" targetNamespace="http://schemas.microsoft.com/office/2006/metadata/properties" ma:root="true" ma:fieldsID="8f66d352793d69c932a88c9bb57b5ffa" ns3:_="">
    <xsd:import namespace="286714a7-9e1b-4655-a8b7-c39b46824cfe"/>
    <xsd:element name="properties">
      <xsd:complexType>
        <xsd:sequence>
          <xsd:element name="documentManagement">
            <xsd:complexType>
              <xsd:all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714a7-9e1b-4655-a8b7-c39b46824cf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1A2AAAD-5507-49C5-957F-2C47C430E870}">
  <ds:schemaRefs>
    <ds:schemaRef ds:uri="http://www.w3.org/XML/1998/namespace"/>
    <ds:schemaRef ds:uri="286714a7-9e1b-4655-a8b7-c39b46824cfe"/>
    <ds:schemaRef ds:uri="http://schemas.microsoft.com/office/2006/documentManagement/types"/>
    <ds:schemaRef ds:uri="http://purl.org/dc/terms/"/>
    <ds:schemaRef ds:uri="http://purl.org/dc/elements/1.1/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1D697A46-831A-4558-B60F-0DDC3916B93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A1CF673-55E6-4B11-812F-6DB137160E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714a7-9e1b-4655-a8b7-c39b46824cf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2131</TotalTime>
  <Words>286</Words>
  <Application>Microsoft Office PowerPoint</Application>
  <PresentationFormat>On-screen Show (4:3)</PresentationFormat>
  <Paragraphs>167</Paragraphs>
  <Slides>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British Fencing AGM</vt:lpstr>
      <vt:lpstr>PowerPoint Presentation</vt:lpstr>
      <vt:lpstr>Factors contributing to elimination of deficit 2013-14 (£)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Georgina</dc:creator>
  <cp:lastModifiedBy>Troiano, John</cp:lastModifiedBy>
  <cp:revision>43</cp:revision>
  <cp:lastPrinted>2014-10-09T10:52:21Z</cp:lastPrinted>
  <dcterms:created xsi:type="dcterms:W3CDTF">2013-12-04T14:48:31Z</dcterms:created>
  <dcterms:modified xsi:type="dcterms:W3CDTF">2014-10-10T09:28:01Z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0x0101003006DF9DB123B64BBB664C1C1B7F42E6</vt:lpwstr>
  </property>
  <property fmtid="{D5CDD505-2E9C-101B-9397-08002B2CF9AE}" pid="3" name="IsMyDocuments">
    <vt:bool>true</vt:bool>
  </property>
</Properties>
</file>