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2" r:id="rId4"/>
    <p:sldId id="259" r:id="rId5"/>
    <p:sldId id="260" r:id="rId6"/>
    <p:sldId id="261" r:id="rId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182"/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34341133813414"/>
          <c:y val="0.1279953248031496"/>
          <c:w val="0.84574580097160923"/>
          <c:h val="0.8354264271653543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E7E7E7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Events</c:v>
                </c:pt>
                <c:pt idx="1">
                  <c:v>Legal
Fees</c:v>
                </c:pt>
                <c:pt idx="2">
                  <c:v>Debtors w/down</c:v>
                </c:pt>
                <c:pt idx="3">
                  <c:v>Other w/down</c:v>
                </c:pt>
                <c:pt idx="4">
                  <c:v>The
Sword</c:v>
                </c:pt>
                <c:pt idx="5">
                  <c:v>Olympic
costs</c:v>
                </c:pt>
                <c:pt idx="6">
                  <c:v>Other</c:v>
                </c:pt>
                <c:pt idx="7">
                  <c:v>Total
Deficit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1">
                  <c:v>-99000</c:v>
                </c:pt>
                <c:pt idx="2">
                  <c:v>-125000</c:v>
                </c:pt>
                <c:pt idx="3">
                  <c:v>-150000</c:v>
                </c:pt>
                <c:pt idx="4">
                  <c:v>-164000</c:v>
                </c:pt>
                <c:pt idx="5">
                  <c:v>-178000</c:v>
                </c:pt>
                <c:pt idx="6">
                  <c:v>-188000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425182"/>
            </a:solidFill>
          </c:spPr>
          <c:invertIfNegative val="0"/>
          <c:dLbls>
            <c:dLbl>
              <c:idx val="0"/>
              <c:layout>
                <c:manualLayout>
                  <c:x val="-1.6033572027350496E-3"/>
                  <c:y val="-0.20478174212598418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-99,000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6033572027350496E-3"/>
                  <c:y val="-7.655930118110236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r>
                      <a:rPr lang="en-US" dirty="0" smtClean="0"/>
                      <a:t>25,000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7.80132874015748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r>
                      <a:rPr lang="en-US" dirty="0" smtClean="0"/>
                      <a:t>24,000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2067144054700406E-3"/>
                  <c:y val="-6.588410433070866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8100716082051485E-3"/>
                  <c:y val="-6.900910433070865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6.857504921259842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-21,000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6033572027350496E-3"/>
                  <c:y val="-7.67760826771653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-19,000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8100716082051485E-3"/>
                  <c:y val="-0.40652140748031496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-216,000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Events</c:v>
                </c:pt>
                <c:pt idx="1">
                  <c:v>Legal
Fees</c:v>
                </c:pt>
                <c:pt idx="2">
                  <c:v>Debtors w/down</c:v>
                </c:pt>
                <c:pt idx="3">
                  <c:v>Other w/down</c:v>
                </c:pt>
                <c:pt idx="4">
                  <c:v>The
Sword</c:v>
                </c:pt>
                <c:pt idx="5">
                  <c:v>Olympic
costs</c:v>
                </c:pt>
                <c:pt idx="6">
                  <c:v>Other</c:v>
                </c:pt>
                <c:pt idx="7">
                  <c:v>Total
Deficit</c:v>
                </c:pt>
              </c:strCache>
            </c:strRef>
          </c:cat>
          <c:val>
            <c:numRef>
              <c:f>Sheet1!$C$2:$C$9</c:f>
              <c:numCache>
                <c:formatCode>#,##0</c:formatCode>
                <c:ptCount val="8"/>
                <c:pt idx="0">
                  <c:v>-99000</c:v>
                </c:pt>
                <c:pt idx="1">
                  <c:v>-26000</c:v>
                </c:pt>
                <c:pt idx="2">
                  <c:v>-25000</c:v>
                </c:pt>
                <c:pt idx="3">
                  <c:v>-14000</c:v>
                </c:pt>
                <c:pt idx="4">
                  <c:v>-14000</c:v>
                </c:pt>
                <c:pt idx="5">
                  <c:v>-10000</c:v>
                </c:pt>
                <c:pt idx="6">
                  <c:v>-28000</c:v>
                </c:pt>
                <c:pt idx="7">
                  <c:v>-216000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935552"/>
        <c:axId val="60941440"/>
      </c:barChart>
      <c:catAx>
        <c:axId val="60935552"/>
        <c:scaling>
          <c:orientation val="minMax"/>
        </c:scaling>
        <c:delete val="0"/>
        <c:axPos val="b"/>
        <c:majorTickMark val="out"/>
        <c:minorTickMark val="none"/>
        <c:tickLblPos val="high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0941440"/>
        <c:crosses val="autoZero"/>
        <c:auto val="1"/>
        <c:lblAlgn val="ctr"/>
        <c:lblOffset val="100"/>
        <c:noMultiLvlLbl val="0"/>
      </c:catAx>
      <c:valAx>
        <c:axId val="609414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0935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6400" cy="49688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90" y="3"/>
            <a:ext cx="2946400" cy="496888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869805E3-D3D5-4123-9A01-65C66E8ADE68}" type="datetimeFigureOut">
              <a:rPr lang="en-GB" smtClean="0"/>
              <a:t>08/11/2013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16464"/>
            <a:ext cx="5438775" cy="4467225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3"/>
            <a:ext cx="2946400" cy="496888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90" y="9429753"/>
            <a:ext cx="2946400" cy="496888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7BAFAC30-5523-4976-945A-F3FCD883A2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004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91EAF-BE3C-4EE8-82D7-DBDFD06C65E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89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7832C826-72A6-4B0B-88A4-B6347E67A749}" type="datetime1">
              <a:rPr lang="en-GB" smtClean="0"/>
              <a:t>08/11/2013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073F6-25C1-4E1C-9991-39CECAC85520}" type="datetime1">
              <a:rPr lang="en-GB" smtClean="0"/>
              <a:t>08/11/2013</a:t>
            </a:fld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83B218A6-0662-4AC3-8092-A32EF0BFCEDA}" type="datetime1">
              <a:rPr lang="en-GB" smtClean="0"/>
              <a:t>08/11/2013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5478B-08E3-4E50-93A9-C06730A02502}" type="datetime1">
              <a:rPr lang="en-GB" smtClean="0"/>
              <a:t>08/11/2013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/>
              <a:t>2</a:t>
            </a:r>
            <a:endParaRPr lang="en-GB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0432-3DCE-49ED-930F-3E87C078CBEC}" type="datetime1">
              <a:rPr lang="en-GB" smtClean="0"/>
              <a:t>08/11/2013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C2293-261B-4E3F-BA16-7BFEAFF0B03E}" type="datetime1">
              <a:rPr lang="en-GB" smtClean="0"/>
              <a:t>08/11/2013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F16C-4467-4339-9B16-BBB41855BFF1}" type="datetime1">
              <a:rPr lang="en-GB" smtClean="0"/>
              <a:t>08/11/2013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374-3489-40D1-9BA9-2C8B229825DE}" type="datetime1">
              <a:rPr lang="en-GB" smtClean="0"/>
              <a:t>08/11/2013</a:t>
            </a:fld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42E0C-6F4F-44C8-8A82-25120AFFDCCB}" type="datetime1">
              <a:rPr lang="en-GB" smtClean="0"/>
              <a:t>08/11/2013</a:t>
            </a:fld>
            <a:endParaRPr lang="en-GB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AD146-1A2C-463F-9C7F-EBD8EFCDE6FA}" type="datetime1">
              <a:rPr lang="en-GB" smtClean="0"/>
              <a:t>08/11/2013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7DD42-8F84-46F3-86EA-DA9212355530}" type="datetime1">
              <a:rPr lang="en-GB" smtClean="0"/>
              <a:t>08/11/2013</a:t>
            </a:fld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155E1A2-5E9D-4C4A-9D0C-92B6C8377355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933D702-DF96-4C9E-A3C7-B5470C9C1D9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0DD1BE-A081-48A3-82ED-C2C9AE248AD3}" type="datetime1">
              <a:rPr lang="en-GB" smtClean="0"/>
              <a:t>08/11/2013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en-GB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October 2013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447800"/>
            <a:ext cx="5357192" cy="2133600"/>
          </a:xfrm>
        </p:spPr>
        <p:txBody>
          <a:bodyPr/>
          <a:lstStyle/>
          <a:p>
            <a:r>
              <a:rPr lang="en-GB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British Fencing AGM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Presentation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3685"/>
            <a:ext cx="2003350" cy="71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541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7931224" cy="811560"/>
          </a:xfrm>
        </p:spPr>
        <p:txBody>
          <a:bodyPr anchor="t">
            <a:normAutofit/>
          </a:bodyPr>
          <a:lstStyle/>
          <a:p>
            <a:pPr marL="45720" indent="0"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Presentation</a:t>
            </a:r>
          </a:p>
          <a:p>
            <a:pPr marL="4572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Income Statement 2012-13 (£)</a:t>
            </a:r>
          </a:p>
          <a:p>
            <a:pPr marL="45720" indent="0">
              <a:buNone/>
            </a:pPr>
            <a:endParaRPr lang="en-GB" sz="1600" dirty="0"/>
          </a:p>
          <a:p>
            <a:pPr marL="45720" indent="0">
              <a:buNone/>
            </a:pPr>
            <a:endParaRPr lang="en-GB" sz="1600" dirty="0" smtClean="0"/>
          </a:p>
          <a:p>
            <a:pPr marL="45720" indent="0">
              <a:buNone/>
            </a:pPr>
            <a:endParaRPr lang="en-GB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791469"/>
              </p:ext>
            </p:extLst>
          </p:nvPr>
        </p:nvGraphicFramePr>
        <p:xfrm>
          <a:off x="539552" y="1844824"/>
          <a:ext cx="7920879" cy="3264853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584176"/>
                <a:gridCol w="1422825"/>
                <a:gridCol w="1540171"/>
                <a:gridCol w="1246805"/>
                <a:gridCol w="1246805"/>
                <a:gridCol w="880097"/>
              </a:tblGrid>
              <a:tr h="538435">
                <a:tc>
                  <a:txBody>
                    <a:bodyPr/>
                    <a:lstStyle/>
                    <a:p>
                      <a:pPr algn="l" rtl="0" fontAlgn="ctr"/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Performance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Development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Corporate Services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</a:tr>
              <a:tr h="5982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Grant Income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553,000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415,000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993,000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Sponsorship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70,000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70,000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225,000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Membership (net)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172,000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172,000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Other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292,000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356,000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681,000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Total Revenue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656,000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777,000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638,000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2,071,000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Expenditure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(656,000)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(876,000)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(755,000)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(2,287,000)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1080000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Deficit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(99,000)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(117,000)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(216,000)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102340"/>
            <a:ext cx="1211262" cy="43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2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9552" y="6102340"/>
            <a:ext cx="936104" cy="346308"/>
          </a:xfrm>
        </p:spPr>
        <p:txBody>
          <a:bodyPr/>
          <a:lstStyle/>
          <a:p>
            <a:pPr algn="l"/>
            <a:fld id="{6EB47F60-D915-4732-8627-14CD9C82799B}" type="slidenum">
              <a:rPr lang="en-GB" sz="1400" smtClean="0">
                <a:latin typeface="Arial" panose="020B0604020202020204" pitchFamily="34" charset="0"/>
                <a:cs typeface="Arial" panose="020B0604020202020204" pitchFamily="34" charset="0"/>
              </a:rPr>
              <a:pPr algn="l"/>
              <a:t>2</a:t>
            </a:fld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60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7931224" cy="811560"/>
          </a:xfrm>
        </p:spPr>
        <p:txBody>
          <a:bodyPr anchor="t"/>
          <a:lstStyle/>
          <a:p>
            <a:pPr marL="45720" indent="0"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Presentation</a:t>
            </a:r>
          </a:p>
          <a:p>
            <a:pPr marL="4572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Factors contributing to deficit 2012-13 (£)</a:t>
            </a:r>
          </a:p>
          <a:p>
            <a:pPr marL="45720" indent="0">
              <a:buNone/>
            </a:pPr>
            <a:endParaRPr lang="en-GB" sz="1600" dirty="0"/>
          </a:p>
          <a:p>
            <a:pPr marL="45720" indent="0">
              <a:buNone/>
            </a:pPr>
            <a:endParaRPr lang="en-GB" sz="1600" dirty="0" smtClean="0"/>
          </a:p>
          <a:p>
            <a:pPr marL="45720" indent="0">
              <a:buNone/>
            </a:pPr>
            <a:endParaRPr lang="en-GB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87958"/>
            <a:ext cx="1211262" cy="43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994312464"/>
              </p:ext>
            </p:extLst>
          </p:nvPr>
        </p:nvGraphicFramePr>
        <p:xfrm>
          <a:off x="539552" y="1628800"/>
          <a:ext cx="792088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2</a:t>
            </a:r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9552" y="6102340"/>
            <a:ext cx="936104" cy="346308"/>
          </a:xfrm>
        </p:spPr>
        <p:txBody>
          <a:bodyPr/>
          <a:lstStyle/>
          <a:p>
            <a:pPr algn="l"/>
            <a:fld id="{6EB47F60-D915-4732-8627-14CD9C82799B}" type="slidenum">
              <a:rPr lang="en-GB" sz="1400" smtClean="0">
                <a:latin typeface="Arial" panose="020B0604020202020204" pitchFamily="34" charset="0"/>
                <a:cs typeface="Arial" panose="020B0604020202020204" pitchFamily="34" charset="0"/>
              </a:rPr>
              <a:pPr algn="l"/>
              <a:t>3</a:t>
            </a:fld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54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category" animBg="0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7931224" cy="811560"/>
          </a:xfrm>
        </p:spPr>
        <p:txBody>
          <a:bodyPr anchor="t"/>
          <a:lstStyle/>
          <a:p>
            <a:pPr marL="45720" indent="0"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Presentation</a:t>
            </a:r>
          </a:p>
          <a:p>
            <a:pPr marL="4572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Events 2012-13 (£)</a:t>
            </a:r>
          </a:p>
          <a:p>
            <a:pPr marL="45720" indent="0">
              <a:buNone/>
            </a:pPr>
            <a:endParaRPr lang="en-GB" sz="1600" dirty="0"/>
          </a:p>
          <a:p>
            <a:pPr marL="45720" indent="0">
              <a:buNone/>
            </a:pPr>
            <a:endParaRPr lang="en-GB" sz="1600" dirty="0" smtClean="0"/>
          </a:p>
          <a:p>
            <a:pPr marL="45720" indent="0">
              <a:buNone/>
            </a:pPr>
            <a:endParaRPr lang="en-GB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962909"/>
              </p:ext>
            </p:extLst>
          </p:nvPr>
        </p:nvGraphicFramePr>
        <p:xfrm>
          <a:off x="611561" y="1628800"/>
          <a:ext cx="7704856" cy="3384376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3456384"/>
                <a:gridCol w="1296144"/>
                <a:gridCol w="1728192"/>
                <a:gridCol w="1224136"/>
              </a:tblGrid>
              <a:tr h="638639">
                <a:tc>
                  <a:txBody>
                    <a:bodyPr/>
                    <a:lstStyle/>
                    <a:p>
                      <a:pPr algn="l" rtl="0" fontAlgn="ctr"/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Income</a:t>
                      </a:r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Expenditure</a:t>
                      </a:r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Deficit</a:t>
                      </a:r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British Youth Championships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20,000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(26,000)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(6,000)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British Junior/Cadet</a:t>
                      </a:r>
                      <a:r>
                        <a:rPr lang="en-GB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Champs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16,000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(28,000)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(12,000)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British Senior Championships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18,000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(39,000)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(21,000)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418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School Teams Championships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Eden and Leon Paul Cups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7,000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(19,000)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(12,000)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England Cup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15,000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(62,000)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(47,000)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</a:tr>
              <a:tr h="387915">
                <a:tc>
                  <a:txBody>
                    <a:bodyPr/>
                    <a:lstStyle/>
                    <a:p>
                      <a:pPr algn="l" rtl="0" fontAlgn="ctr"/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76,000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(175,000)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(99,000)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87958"/>
            <a:ext cx="1211262" cy="43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2</a:t>
            </a:r>
            <a:endParaRPr lang="en-GB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11561" y="6102340"/>
            <a:ext cx="936104" cy="346308"/>
          </a:xfrm>
        </p:spPr>
        <p:txBody>
          <a:bodyPr/>
          <a:lstStyle/>
          <a:p>
            <a:pPr algn="l"/>
            <a:fld id="{6EB47F60-D915-4732-8627-14CD9C82799B}" type="slidenum">
              <a:rPr lang="en-GB" sz="1400" smtClean="0">
                <a:latin typeface="Arial" panose="020B0604020202020204" pitchFamily="34" charset="0"/>
                <a:cs typeface="Arial" panose="020B0604020202020204" pitchFamily="34" charset="0"/>
              </a:rPr>
              <a:pPr algn="l"/>
              <a:t>4</a:t>
            </a:fld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11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7931224" cy="811560"/>
          </a:xfrm>
        </p:spPr>
        <p:txBody>
          <a:bodyPr anchor="t"/>
          <a:lstStyle/>
          <a:p>
            <a:pPr marL="45720" indent="0"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Presentation</a:t>
            </a:r>
          </a:p>
          <a:p>
            <a:pPr marL="4572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Reserve Position 2012-13</a:t>
            </a:r>
          </a:p>
          <a:p>
            <a:pPr marL="45720" indent="0">
              <a:buNone/>
            </a:pPr>
            <a:endParaRPr lang="en-GB" sz="1600" dirty="0"/>
          </a:p>
          <a:p>
            <a:pPr marL="45720" indent="0">
              <a:buNone/>
            </a:pPr>
            <a:endParaRPr lang="en-GB" sz="1600" dirty="0" smtClean="0"/>
          </a:p>
          <a:p>
            <a:pPr marL="45720" indent="0">
              <a:buNone/>
            </a:pPr>
            <a:endParaRPr lang="en-GB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821689"/>
              </p:ext>
            </p:extLst>
          </p:nvPr>
        </p:nvGraphicFramePr>
        <p:xfrm>
          <a:off x="539552" y="1700808"/>
          <a:ext cx="7416824" cy="2890987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4320480"/>
                <a:gridCol w="3096344"/>
              </a:tblGrid>
              <a:tr h="576064">
                <a:tc>
                  <a:txBody>
                    <a:bodyPr/>
                    <a:lstStyle/>
                    <a:p>
                      <a:pPr algn="l" rtl="0" fontAlgn="ctr"/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£</a:t>
                      </a:r>
                      <a:endParaRPr lang="en-GB" sz="1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C/</a:t>
                      </a:r>
                      <a:r>
                        <a:rPr lang="en-GB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Fwd</a:t>
                      </a: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2011-12 Accounts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652,242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Prior</a:t>
                      </a:r>
                      <a:r>
                        <a:rPr lang="en-GB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Year Adjustments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		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	- Beazley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(50,000)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526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	- Membership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(93,594)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Adjusted 2011-12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508,648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Deficit 2012-13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(216,000)</a:t>
                      </a:r>
                      <a:endParaRPr lang="en-GB" sz="18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rgbClr val="E7E7E7"/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C/</a:t>
                      </a:r>
                      <a:r>
                        <a:rPr lang="en-GB" sz="18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Fwd</a:t>
                      </a:r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2012-13 Accounts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292,648</a:t>
                      </a:r>
                      <a:endParaRPr lang="en-GB" sz="18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87958"/>
            <a:ext cx="1211262" cy="43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849758" y="3603928"/>
            <a:ext cx="309634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7544" y="4797152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GB" dirty="0"/>
              <a:t> </a:t>
            </a:r>
            <a:r>
              <a:rPr lang="en-GB" sz="2000" dirty="0"/>
              <a:t>Undervalued Assets:</a:t>
            </a:r>
          </a:p>
          <a:p>
            <a:pPr fontAlgn="ctr"/>
            <a:r>
              <a:rPr lang="en-GB" sz="2000" dirty="0"/>
              <a:t>    - Investments</a:t>
            </a:r>
          </a:p>
          <a:p>
            <a:pPr fontAlgn="ctr"/>
            <a:r>
              <a:rPr lang="en-GB" sz="2000" dirty="0"/>
              <a:t>    - Chiswick </a:t>
            </a:r>
            <a:r>
              <a:rPr lang="en-GB" sz="2000" dirty="0" smtClean="0"/>
              <a:t>Property</a:t>
            </a:r>
            <a:endParaRPr lang="en-GB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2</a:t>
            </a:r>
            <a:endParaRPr lang="en-GB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9552" y="6102340"/>
            <a:ext cx="936104" cy="346308"/>
          </a:xfrm>
        </p:spPr>
        <p:txBody>
          <a:bodyPr/>
          <a:lstStyle/>
          <a:p>
            <a:pPr algn="l"/>
            <a:fld id="{6EB47F60-D915-4732-8627-14CD9C82799B}" type="slidenum">
              <a:rPr lang="en-GB" sz="1400" smtClean="0">
                <a:latin typeface="Arial" panose="020B0604020202020204" pitchFamily="34" charset="0"/>
                <a:cs typeface="Arial" panose="020B0604020202020204" pitchFamily="34" charset="0"/>
              </a:rPr>
              <a:pPr algn="l"/>
              <a:t>5</a:t>
            </a:fld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89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7931224" cy="811560"/>
          </a:xfrm>
        </p:spPr>
        <p:txBody>
          <a:bodyPr anchor="t"/>
          <a:lstStyle/>
          <a:p>
            <a:pPr marL="45720" indent="0">
              <a:buNone/>
            </a:pPr>
            <a:r>
              <a:rPr lang="en-GB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Presentation</a:t>
            </a:r>
          </a:p>
          <a:p>
            <a:pPr marL="45720" indent="0">
              <a:buNone/>
            </a:pP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Budget 2013-14 (£)</a:t>
            </a:r>
          </a:p>
          <a:p>
            <a:pPr marL="45720" indent="0">
              <a:buNone/>
            </a:pPr>
            <a:endParaRPr lang="en-GB" sz="1600" dirty="0"/>
          </a:p>
          <a:p>
            <a:pPr marL="45720" indent="0">
              <a:buNone/>
            </a:pPr>
            <a:endParaRPr lang="en-GB" sz="1600" dirty="0" smtClean="0"/>
          </a:p>
          <a:p>
            <a:pPr marL="45720" indent="0">
              <a:buNone/>
            </a:pPr>
            <a:endParaRPr lang="en-GB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813953"/>
              </p:ext>
            </p:extLst>
          </p:nvPr>
        </p:nvGraphicFramePr>
        <p:xfrm>
          <a:off x="539552" y="1875458"/>
          <a:ext cx="7848872" cy="2993702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540971"/>
                <a:gridCol w="1411357"/>
                <a:gridCol w="1440160"/>
                <a:gridCol w="1224136"/>
                <a:gridCol w="1224136"/>
                <a:gridCol w="1008112"/>
              </a:tblGrid>
              <a:tr h="538435">
                <a:tc>
                  <a:txBody>
                    <a:bodyPr/>
                    <a:lstStyle/>
                    <a:p>
                      <a:pPr algn="l" rtl="0" fontAlgn="ctr"/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Performance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Development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Corporate Services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Total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%</a:t>
                      </a:r>
                      <a:endParaRPr lang="en-GB" sz="1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5694" marR="5694" marT="5287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Grant Income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850,000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52,000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1,167,000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Sponsorship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100,000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200,000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Membership (net)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181,000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181,000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Other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199,000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91,000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570,000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Total Revenue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1,005,000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519,000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369,000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2,118,000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080000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100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Expenditure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(1,005,000)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(515,000)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(431,000)</a:t>
                      </a:r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(2,176,000)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defTabSz="1080000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2705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Surplus/Deficit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51242" marR="5694" marT="528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4,000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(62,000)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(58,000)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endParaRPr lang="en-GB" sz="1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10258" marR="10258" marT="9525" marB="0" anchor="ctr"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087958"/>
            <a:ext cx="1211262" cy="43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mtClean="0"/>
              <a:t>2</a:t>
            </a:r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539552" y="6102340"/>
            <a:ext cx="936104" cy="346308"/>
          </a:xfrm>
        </p:spPr>
        <p:txBody>
          <a:bodyPr/>
          <a:lstStyle/>
          <a:p>
            <a:pPr algn="l"/>
            <a:fld id="{6EB47F60-D915-4732-8627-14CD9C82799B}" type="slidenum">
              <a:rPr lang="en-GB" sz="1400" smtClean="0">
                <a:latin typeface="Arial" panose="020B0604020202020204" pitchFamily="34" charset="0"/>
                <a:cs typeface="Arial" panose="020B0604020202020204" pitchFamily="34" charset="0"/>
              </a:rPr>
              <a:pPr algn="l"/>
              <a:t>6</a:t>
            </a:fld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8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426</TotalTime>
  <Words>294</Words>
  <Application>Microsoft Office PowerPoint</Application>
  <PresentationFormat>On-screen Show (4:3)</PresentationFormat>
  <Paragraphs>170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Composite</vt:lpstr>
      <vt:lpstr>British Fencing AGM Financial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Schroders Investment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British Fencing AGM Financial Presentation</dc:title>
  <dc:creator>Walters, Gillian</dc:creator>
  <cp:lastModifiedBy>BF</cp:lastModifiedBy>
  <cp:revision>22</cp:revision>
  <cp:lastPrinted>2013-10-25T10:47:52Z</cp:lastPrinted>
  <dcterms:created xsi:type="dcterms:W3CDTF">2013-10-24T06:57:04Z</dcterms:created>
  <dcterms:modified xsi:type="dcterms:W3CDTF">2013-11-08T13:06:07Z</dcterms:modified>
</cp:coreProperties>
</file>