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69" r:id="rId6"/>
    <p:sldId id="271" r:id="rId7"/>
    <p:sldId id="272" r:id="rId8"/>
    <p:sldId id="273" r:id="rId9"/>
    <p:sldId id="277" r:id="rId10"/>
    <p:sldId id="279" r:id="rId11"/>
    <p:sldId id="276" r:id="rId12"/>
    <p:sldId id="275" r:id="rId13"/>
    <p:sldId id="27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77" d="100"/>
          <a:sy n="77" d="100"/>
        </p:scale>
        <p:origin x="9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orgina\Dropbox%20(British%20Fencing)\Finance\Management%20accounts%20March%202014%20Final%20-%20AGM%20Cha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303341888887942"/>
          <c:y val="0"/>
          <c:w val="0.41896508175254982"/>
          <c:h val="0.8540300445965406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Sheet1!$A$2:$A$7</c:f>
              <c:strCache>
                <c:ptCount val="6"/>
                <c:pt idx="0">
                  <c:v>British Fencing</c:v>
                </c:pt>
                <c:pt idx="1">
                  <c:v>England</c:v>
                </c:pt>
                <c:pt idx="2">
                  <c:v>Scotland</c:v>
                </c:pt>
                <c:pt idx="3">
                  <c:v>NI</c:v>
                </c:pt>
                <c:pt idx="4">
                  <c:v>Wales</c:v>
                </c:pt>
                <c:pt idx="5">
                  <c:v>Jersey/Guernsey</c:v>
                </c:pt>
              </c:strCache>
            </c:strRef>
          </c:cat>
          <c:val>
            <c:numRef>
              <c:f>Sheet1!$B$2:$B$7</c:f>
              <c:numCache>
                <c:formatCode>"£"#,##0.00;[Red]"£"#,##0.00</c:formatCode>
                <c:ptCount val="6"/>
                <c:pt idx="0" formatCode="General">
                  <c:v>179036</c:v>
                </c:pt>
                <c:pt idx="1">
                  <c:v>92420</c:v>
                </c:pt>
                <c:pt idx="2" formatCode="General">
                  <c:v>11545</c:v>
                </c:pt>
                <c:pt idx="3" formatCode="General">
                  <c:v>2550</c:v>
                </c:pt>
                <c:pt idx="4" formatCode="General">
                  <c:v>7920</c:v>
                </c:pt>
                <c:pt idx="5" formatCode="General">
                  <c:v>1870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20464107976607"/>
          <c:y val="3.4787334117902115E-2"/>
          <c:w val="0.30907985532471705"/>
          <c:h val="0.957287053453909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9.6319297162158132E-2"/>
                  <c:y val="0.1422387136672851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3184615467958142"/>
                      <c:h val="0.11567255391777327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2.4079807361541125E-2"/>
                  <c:y val="7.92362673415822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3.0959752321981407E-2"/>
                  <c:y val="0.1188542838395200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10304017725338513"/>
                  <c:y val="0.125270552118485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32459526150565"/>
                      <c:h val="0.14659401341066133"/>
                    </c:manualLayout>
                  </c15:layout>
                </c:ext>
              </c:extLst>
            </c:dLbl>
            <c:dLbl>
              <c:idx val="9"/>
              <c:layout>
                <c:manualLayout>
                  <c:x val="-4.9879465531204883E-2"/>
                  <c:y val="2.7788713910761155E-3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512840306726365"/>
                      <c:h val="0.10948826201919565"/>
                    </c:manualLayout>
                  </c15:layout>
                </c:ext>
              </c:extLst>
            </c:dLbl>
            <c:dLbl>
              <c:idx val="10"/>
              <c:layout>
                <c:manualLayout>
                  <c:x val="6.7079463364293088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0.20639834881320937"/>
                  <c:y val="2.4737167594310452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ysClr val="windowText" lastClr="000000">
                      <a:lumMod val="25000"/>
                      <a:lumOff val="75000"/>
                    </a:sys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dLbl>
              <c:idx val="12"/>
              <c:layout>
                <c:manualLayout>
                  <c:x val="4.1279669762641899E-2"/>
                  <c:y val="0.1422387136672850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'AGM Charts'!$H$20:$H$31</c:f>
              <c:strCache>
                <c:ptCount val="12"/>
                <c:pt idx="0">
                  <c:v>Membership Insurance</c:v>
                </c:pt>
                <c:pt idx="1">
                  <c:v>Office Costs</c:v>
                </c:pt>
                <c:pt idx="2">
                  <c:v>Competitions</c:v>
                </c:pt>
                <c:pt idx="3">
                  <c:v>The Sword</c:v>
                </c:pt>
                <c:pt idx="4">
                  <c:v>Comms, Marketing &amp; PR *</c:v>
                </c:pt>
                <c:pt idx="5">
                  <c:v>Irrecoverable VAT *</c:v>
                </c:pt>
                <c:pt idx="6">
                  <c:v>Safeguarding &amp; Welfare</c:v>
                </c:pt>
                <c:pt idx="7">
                  <c:v>ICT &amp; Website</c:v>
                </c:pt>
                <c:pt idx="8">
                  <c:v>Accountancy, Audit &amp; Bank Charges*</c:v>
                </c:pt>
                <c:pt idx="9">
                  <c:v>Subscription - FIE etc</c:v>
                </c:pt>
                <c:pt idx="10">
                  <c:v>AGM</c:v>
                </c:pt>
                <c:pt idx="11">
                  <c:v>Everything Else..??</c:v>
                </c:pt>
              </c:strCache>
            </c:strRef>
          </c:cat>
          <c:val>
            <c:numRef>
              <c:f>'AGM Charts'!$I$20:$I$31</c:f>
              <c:numCache>
                <c:formatCode>#,##0;\(#,##0\)</c:formatCode>
                <c:ptCount val="12"/>
                <c:pt idx="0">
                  <c:v>33000</c:v>
                </c:pt>
                <c:pt idx="1">
                  <c:v>27000</c:v>
                </c:pt>
                <c:pt idx="2">
                  <c:v>24000</c:v>
                </c:pt>
                <c:pt idx="3">
                  <c:v>20000</c:v>
                </c:pt>
                <c:pt idx="4" formatCode="#,##0">
                  <c:v>15000</c:v>
                </c:pt>
                <c:pt idx="5" formatCode="#,##0">
                  <c:v>15000</c:v>
                </c:pt>
                <c:pt idx="6" formatCode="General">
                  <c:v>13000</c:v>
                </c:pt>
                <c:pt idx="7" formatCode="General">
                  <c:v>10000</c:v>
                </c:pt>
                <c:pt idx="8">
                  <c:v>14000</c:v>
                </c:pt>
                <c:pt idx="9" formatCode="&quot;£&quot;#,##0_);[Red]\(&quot;£&quot;#,##0\)">
                  <c:v>3000</c:v>
                </c:pt>
                <c:pt idx="10">
                  <c:v>1000</c:v>
                </c:pt>
                <c:pt idx="11">
                  <c:v>4000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D360F-5BD2-43F3-8E12-44613390DB04}" type="datetimeFigureOut">
              <a:rPr lang="en-GB" smtClean="0"/>
              <a:t>11/10/2014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D97B8-32A6-4EF9-BAF6-9297EC9596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484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D97B8-32A6-4EF9-BAF6-9297EC9596B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53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D97B8-32A6-4EF9-BAF6-9297EC9596B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284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D97B8-32A6-4EF9-BAF6-9297EC9596B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171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CF6B9-05DC-456C-A368-72661930DA69}" type="datetime1">
              <a:rPr lang="en-GB" smtClean="0"/>
              <a:t>11/10/2014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200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fld id="{C71CC87C-5F22-4FFF-8F4A-408545B6AF48}" type="datetime1">
              <a:rPr lang="en-GB" smtClean="0"/>
              <a:t>11/10/2014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4378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5D8E-5855-4FD4-98DA-BADEFA8F6B25}" type="datetime1">
              <a:rPr lang="en-GB" smtClean="0"/>
              <a:t>11/10/2014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023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ACBCF-26DA-4145-AAF0-A6ABFBAC6E00}" type="datetime1">
              <a:rPr lang="en-GB" smtClean="0"/>
              <a:t>11/10/2014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804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031E0-EEF8-41E7-821A-8A09BD9CB468}" type="datetime1">
              <a:rPr lang="en-GB" smtClean="0"/>
              <a:t>11/10/2014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70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FA0D-1570-44A7-B5FC-4966635A4856}" type="datetime1">
              <a:rPr lang="en-GB" smtClean="0"/>
              <a:t>11/10/2014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62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06B24-6710-4906-81E7-837E27E8A3E6}" type="datetime1">
              <a:rPr lang="en-GB" smtClean="0"/>
              <a:t>11/10/2014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1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9252-1391-4E40-9A4B-239E18C671AB}" type="datetime1">
              <a:rPr lang="en-GB" smtClean="0"/>
              <a:t>11/10/2014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07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D8342-AA78-4D0D-BDED-DB89CBB63A80}" type="datetime1">
              <a:rPr lang="en-GB" smtClean="0"/>
              <a:t>11/10/2014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928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A9E6-9FAF-4358-B583-5737CE975300}" type="datetime1">
              <a:rPr lang="en-GB" smtClean="0"/>
              <a:t>11/10/2014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55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CF047-836C-487D-B9B9-08F9ED3F3552}" type="datetime1">
              <a:rPr lang="en-GB" smtClean="0"/>
              <a:t>11/10/2014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761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/>
                </a:solidFill>
              </a:defRPr>
            </a:lvl1pPr>
          </a:lstStyle>
          <a:p>
            <a:fld id="{AA9069DF-145B-4EF9-90B9-CCA21996BC56}" type="datetime1">
              <a:rPr lang="en-GB" smtClean="0"/>
              <a:t>11/10/2014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3127D-AB65-4F22-B890-034F82B6FD99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3"/>
          <p:cNvPicPr/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76482" y="0"/>
            <a:ext cx="1667518" cy="772927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9" name="Picture 8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" y="62864"/>
            <a:ext cx="845855" cy="845855"/>
          </a:xfrm>
          <a:prstGeom prst="rect">
            <a:avLst/>
          </a:prstGeom>
        </p:spPr>
      </p:pic>
      <p:pic>
        <p:nvPicPr>
          <p:cNvPr id="10" name="Picture 9"/>
          <p:cNvPicPr/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93560"/>
            <a:ext cx="1066800" cy="45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56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Membership Business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Georgina Usher</a:t>
            </a:r>
          </a:p>
          <a:p>
            <a:endParaRPr lang="en-GB" dirty="0"/>
          </a:p>
          <a:p>
            <a:r>
              <a:rPr lang="en-GB" dirty="0" smtClean="0"/>
              <a:t>11/10/2014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581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Background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Over 10 years ago the Home Countries signed an agreement with British Fencing</a:t>
            </a:r>
          </a:p>
          <a:p>
            <a:pPr lvl="1"/>
            <a:r>
              <a:rPr lang="en-GB" dirty="0" smtClean="0"/>
              <a:t>The Home Countries are responsible for fixing membership fees and classes</a:t>
            </a:r>
          </a:p>
          <a:p>
            <a:pPr lvl="1"/>
            <a:r>
              <a:rPr lang="en-GB" dirty="0" smtClean="0"/>
              <a:t>British Fencing charge each Home Country member a ‘registration fee’ – (</a:t>
            </a:r>
            <a:r>
              <a:rPr lang="en-GB" dirty="0" err="1" smtClean="0"/>
              <a:t>eg</a:t>
            </a:r>
            <a:r>
              <a:rPr lang="en-GB" dirty="0" smtClean="0"/>
              <a:t> in a £40 membership, £20 goes to BF)</a:t>
            </a:r>
          </a:p>
          <a:p>
            <a:pPr lvl="1"/>
            <a:r>
              <a:rPr lang="en-GB" dirty="0" smtClean="0"/>
              <a:t>This registration fee has not been increased since 2004, although the agreement allows for a maximum of 10% per year, plus inflation. (Simply applying an inflationary rate, this levy would be £27.60)</a:t>
            </a:r>
          </a:p>
        </p:txBody>
      </p:sp>
    </p:spTree>
    <p:extLst>
      <p:ext uri="{BB962C8B-B14F-4D97-AF65-F5344CB8AC3E}">
        <p14:creationId xmlns:p14="http://schemas.microsoft.com/office/powerpoint/2010/main" val="177720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Membership Income (13-14)</a:t>
            </a: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613409"/>
              </p:ext>
            </p:extLst>
          </p:nvPr>
        </p:nvGraphicFramePr>
        <p:xfrm>
          <a:off x="611560" y="1916832"/>
          <a:ext cx="842493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131840" y="2754704"/>
            <a:ext cx="1187376" cy="101566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Home </a:t>
            </a:r>
            <a:endParaRPr lang="en-GB" sz="2000" dirty="0" smtClean="0"/>
          </a:p>
          <a:p>
            <a:pPr algn="ctr"/>
            <a:r>
              <a:rPr lang="en-GB" sz="2000" dirty="0" smtClean="0"/>
              <a:t>Countries</a:t>
            </a:r>
            <a:endParaRPr lang="en-GB" sz="2000" dirty="0"/>
          </a:p>
          <a:p>
            <a:pPr algn="ctr"/>
            <a:r>
              <a:rPr lang="en-GB" sz="2000" dirty="0"/>
              <a:t>£</a:t>
            </a:r>
            <a:r>
              <a:rPr lang="en-GB" sz="2000" dirty="0" smtClean="0"/>
              <a:t>117,378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9884" y="3429000"/>
            <a:ext cx="1157689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000" dirty="0" smtClean="0"/>
              <a:t>BF</a:t>
            </a:r>
          </a:p>
          <a:p>
            <a:pPr algn="ctr"/>
            <a:r>
              <a:rPr lang="en-GB" sz="2000" dirty="0" smtClean="0"/>
              <a:t>£179,036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74699" y="5877272"/>
            <a:ext cx="2089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/>
              <a:t>40/60 split – HCs/BF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344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Membership Expenditure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179511" y="1556792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What do you get for £180K…no staff: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1835696" y="6525344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%ages based on rounded figures</a:t>
            </a:r>
          </a:p>
          <a:p>
            <a:r>
              <a:rPr lang="en-GB" sz="900" dirty="0" smtClean="0"/>
              <a:t>* Adjusted from Management Reports to reflect only the elements of expenditure that relate to the Membership</a:t>
            </a:r>
            <a:endParaRPr lang="en-GB" sz="900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6510786"/>
              </p:ext>
            </p:extLst>
          </p:nvPr>
        </p:nvGraphicFramePr>
        <p:xfrm>
          <a:off x="827584" y="1988840"/>
          <a:ext cx="738378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0294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Everything Else..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On 2% of £180K (~4k)*:</a:t>
            </a:r>
          </a:p>
          <a:p>
            <a:r>
              <a:rPr lang="en-GB" dirty="0" smtClean="0"/>
              <a:t>Salaries</a:t>
            </a:r>
          </a:p>
          <a:p>
            <a:r>
              <a:rPr lang="en-GB" dirty="0" smtClean="0"/>
              <a:t>Legal </a:t>
            </a:r>
            <a:r>
              <a:rPr lang="en-GB" dirty="0"/>
              <a:t>Fees</a:t>
            </a:r>
          </a:p>
          <a:p>
            <a:r>
              <a:rPr lang="en-GB" dirty="0" smtClean="0"/>
              <a:t>Volunteer Expenses (Board, Presidents, Committees, Officials)</a:t>
            </a:r>
          </a:p>
          <a:p>
            <a:r>
              <a:rPr lang="en-GB" dirty="0" smtClean="0"/>
              <a:t>Workforce Support &amp; Development Costs (Coaches, Referee, </a:t>
            </a:r>
            <a:r>
              <a:rPr lang="en-GB" dirty="0" err="1" smtClean="0"/>
              <a:t>etc</a:t>
            </a:r>
            <a:r>
              <a:rPr lang="en-GB" dirty="0" smtClean="0"/>
              <a:t>)</a:t>
            </a:r>
          </a:p>
          <a:p>
            <a:r>
              <a:rPr lang="en-GB" dirty="0" err="1" smtClean="0"/>
              <a:t>Etc</a:t>
            </a:r>
            <a:r>
              <a:rPr lang="en-GB" dirty="0" smtClean="0"/>
              <a:t> etc..	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sz="2100" dirty="0" smtClean="0"/>
              <a:t>* If we had kept pace with inflation that £4k would be £72K	</a:t>
            </a:r>
            <a:r>
              <a:rPr lang="en-GB" dirty="0" smtClean="0"/>
              <a:t>			</a:t>
            </a:r>
          </a:p>
          <a:p>
            <a:pPr lvl="7"/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021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Partners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Supporting the ‘Core’ NGB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287122"/>
            <a:ext cx="3301587" cy="1396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058" y="4514186"/>
            <a:ext cx="2124456" cy="16032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328" y="3063240"/>
            <a:ext cx="4657344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0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0" indent="0" algn="ctr">
              <a:buNone/>
            </a:pPr>
            <a:endParaRPr lang="en-GB" sz="4800" dirty="0" smtClean="0"/>
          </a:p>
          <a:p>
            <a:pPr marL="0" indent="0" algn="ctr">
              <a:buNone/>
            </a:pPr>
            <a:r>
              <a:rPr lang="en-GB" sz="4800" dirty="0" smtClean="0"/>
              <a:t>We need a sustainable </a:t>
            </a:r>
            <a:r>
              <a:rPr lang="en-GB" sz="4800" dirty="0" smtClean="0"/>
              <a:t>core NGB</a:t>
            </a:r>
          </a:p>
        </p:txBody>
      </p:sp>
    </p:spTree>
    <p:extLst>
      <p:ext uri="{BB962C8B-B14F-4D97-AF65-F5344CB8AC3E}">
        <p14:creationId xmlns:p14="http://schemas.microsoft.com/office/powerpoint/2010/main" val="2434610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next?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What services:</a:t>
            </a:r>
          </a:p>
          <a:p>
            <a:r>
              <a:rPr lang="en-GB" dirty="0" smtClean="0"/>
              <a:t>Do you </a:t>
            </a:r>
            <a:r>
              <a:rPr lang="en-GB" dirty="0"/>
              <a:t>e</a:t>
            </a:r>
            <a:r>
              <a:rPr lang="en-GB" dirty="0" smtClean="0"/>
              <a:t>xpect from British Fencing?</a:t>
            </a:r>
            <a:endParaRPr lang="en-GB" dirty="0"/>
          </a:p>
          <a:p>
            <a:r>
              <a:rPr lang="en-GB" dirty="0" smtClean="0"/>
              <a:t>Do you expect from your Home Country?</a:t>
            </a:r>
          </a:p>
          <a:p>
            <a:r>
              <a:rPr lang="en-GB" dirty="0" smtClean="0"/>
              <a:t>Do you really value?</a:t>
            </a:r>
          </a:p>
          <a:p>
            <a:r>
              <a:rPr lang="en-GB" dirty="0" smtClean="0"/>
              <a:t>Are you prepared to pay for? </a:t>
            </a:r>
          </a:p>
          <a:p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ym typeface="Wingdings" panose="05000000000000000000" pitchFamily="2" charset="2"/>
              </a:rPr>
              <a:t>Member consultation in conjunction with the Home Countries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sym typeface="Wingdings" panose="05000000000000000000" pitchFamily="2" charset="2"/>
              </a:rPr>
              <a:t>Update membership structure proposals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97222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2880320"/>
          </a:xfrm>
        </p:spPr>
        <p:txBody>
          <a:bodyPr numCol="2">
            <a:normAutofit fontScale="55000" lnSpcReduction="20000"/>
          </a:bodyPr>
          <a:lstStyle/>
          <a:p>
            <a:r>
              <a:rPr lang="en-GB" dirty="0" smtClean="0"/>
              <a:t>24/7 Customer Service</a:t>
            </a:r>
          </a:p>
          <a:p>
            <a:r>
              <a:rPr lang="en-GB" dirty="0" smtClean="0"/>
              <a:t>Local, regional, national, international Event Coverage</a:t>
            </a:r>
          </a:p>
          <a:p>
            <a:r>
              <a:rPr lang="en-GB" dirty="0" smtClean="0"/>
              <a:t>Personal Travel Agency</a:t>
            </a:r>
          </a:p>
          <a:p>
            <a:r>
              <a:rPr lang="en-GB" dirty="0" smtClean="0"/>
              <a:t>Personally tailored insurance </a:t>
            </a:r>
          </a:p>
          <a:p>
            <a:r>
              <a:rPr lang="en-GB" dirty="0" smtClean="0"/>
              <a:t>24/7 Forum monitoring service</a:t>
            </a:r>
          </a:p>
          <a:p>
            <a:r>
              <a:rPr lang="en-GB" dirty="0" smtClean="0"/>
              <a:t>Free kit</a:t>
            </a:r>
          </a:p>
          <a:p>
            <a:r>
              <a:rPr lang="en-GB" dirty="0" smtClean="0"/>
              <a:t>Free tracksuits</a:t>
            </a:r>
          </a:p>
          <a:p>
            <a:r>
              <a:rPr lang="en-GB" dirty="0" smtClean="0"/>
              <a:t>Free advertising</a:t>
            </a:r>
          </a:p>
          <a:p>
            <a:r>
              <a:rPr lang="en-GB" dirty="0" smtClean="0"/>
              <a:t>Office Space</a:t>
            </a:r>
          </a:p>
          <a:p>
            <a:r>
              <a:rPr lang="en-GB" dirty="0" smtClean="0"/>
              <a:t>IT support</a:t>
            </a:r>
          </a:p>
          <a:p>
            <a:r>
              <a:rPr lang="en-GB" dirty="0" smtClean="0"/>
              <a:t>Personal admin support</a:t>
            </a:r>
          </a:p>
          <a:p>
            <a:r>
              <a:rPr lang="en-GB" dirty="0" smtClean="0"/>
              <a:t>Guaranteed coaching work</a:t>
            </a:r>
          </a:p>
          <a:p>
            <a:r>
              <a:rPr lang="en-GB" dirty="0" smtClean="0"/>
              <a:t>Kit storage (on behalf of members)</a:t>
            </a:r>
          </a:p>
          <a:p>
            <a:r>
              <a:rPr lang="en-GB" dirty="0" smtClean="0"/>
              <a:t>Subsidised courses</a:t>
            </a:r>
          </a:p>
          <a:p>
            <a:r>
              <a:rPr lang="en-GB" dirty="0" smtClean="0"/>
              <a:t>Subsidised expenses for fencers, families, coaches..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013176"/>
            <a:ext cx="2286000" cy="1514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88640"/>
            <a:ext cx="3414867" cy="209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9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996952"/>
            <a:ext cx="8229600" cy="1143000"/>
          </a:xfrm>
        </p:spPr>
        <p:txBody>
          <a:bodyPr/>
          <a:lstStyle/>
          <a:p>
            <a:r>
              <a:rPr lang="en-GB" dirty="0" smtClean="0"/>
              <a:t>Any 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132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rebuchet M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06DF9DB123B64BBB664C1C1B7F42E6" ma:contentTypeVersion="1" ma:contentTypeDescription="Create a new document." ma:contentTypeScope="" ma:versionID="cf6d1ea61f0a0b9302a074ca295233cc">
  <xsd:schema xmlns:xsd="http://www.w3.org/2001/XMLSchema" xmlns:xs="http://www.w3.org/2001/XMLSchema" xmlns:p="http://schemas.microsoft.com/office/2006/metadata/properties" xmlns:ns3="286714a7-9e1b-4655-a8b7-c39b46824cfe" targetNamespace="http://schemas.microsoft.com/office/2006/metadata/properties" ma:root="true" ma:fieldsID="8f66d352793d69c932a88c9bb57b5ffa" ns3:_="">
    <xsd:import namespace="286714a7-9e1b-4655-a8b7-c39b46824cfe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6714a7-9e1b-4655-a8b7-c39b46824cf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A1CF673-55E6-4B11-812F-6DB137160E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6714a7-9e1b-4655-a8b7-c39b46824c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697A46-831A-4558-B60F-0DDC3916B9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A2AAAD-5507-49C5-957F-2C47C430E870}">
  <ds:schemaRefs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286714a7-9e1b-4655-a8b7-c39b46824cfe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5504</TotalTime>
  <Words>318</Words>
  <Application>Microsoft Office PowerPoint</Application>
  <PresentationFormat>On-screen Show (4:3)</PresentationFormat>
  <Paragraphs>70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</vt:lpstr>
      <vt:lpstr>Office Theme</vt:lpstr>
      <vt:lpstr>The Membership Business</vt:lpstr>
      <vt:lpstr>Background </vt:lpstr>
      <vt:lpstr>Membership Income (13-14)</vt:lpstr>
      <vt:lpstr>Membership Expenditure</vt:lpstr>
      <vt:lpstr>Everything Else..</vt:lpstr>
      <vt:lpstr>Our Partners</vt:lpstr>
      <vt:lpstr>PowerPoint Presentation</vt:lpstr>
      <vt:lpstr>What next? </vt:lpstr>
      <vt:lpstr>PowerPoint Presentation</vt:lpstr>
      <vt:lpstr>Any Questions?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Georgina</dc:creator>
  <cp:lastModifiedBy>Georgina Usher</cp:lastModifiedBy>
  <cp:revision>68</cp:revision>
  <dcterms:created xsi:type="dcterms:W3CDTF">2013-12-04T14:48:31Z</dcterms:created>
  <dcterms:modified xsi:type="dcterms:W3CDTF">2014-10-11T10:22:03Z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0x0101003006DF9DB123B64BBB664C1C1B7F42E6</vt:lpwstr>
  </property>
  <property fmtid="{D5CDD505-2E9C-101B-9397-08002B2CF9AE}" pid="3" name="IsMyDocuments">
    <vt:bool>true</vt:bool>
  </property>
</Properties>
</file>